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261" r:id="rId7"/>
    <p:sldId id="309" r:id="rId8"/>
    <p:sldId id="340" r:id="rId9"/>
    <p:sldId id="338" r:id="rId10"/>
    <p:sldId id="339" r:id="rId11"/>
    <p:sldId id="272" r:id="rId12"/>
    <p:sldId id="341" r:id="rId13"/>
    <p:sldId id="342" r:id="rId14"/>
    <p:sldId id="271" r:id="rId15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5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62339320" name="T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45"/>
        <p:guide pos="20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语义噪音：</a:t>
            </a:r>
            <a:endParaRPr lang="zh-CN" altLang="en-US"/>
          </a:p>
          <a:p>
            <a:r>
              <a:rPr lang="zh-CN" altLang="en-US"/>
              <a:t>同一物品对不同用户可能有完全不同的语义含义，高维特征空间中所有点对的距离趋于相似，无法有效区分真正相关和偶然相似的项目，不同模态</a:t>
            </a:r>
            <a:r>
              <a:rPr lang="en-US" altLang="zh-CN"/>
              <a:t>(</a:t>
            </a:r>
            <a:r>
              <a:rPr lang="zh-CN" altLang="en-US"/>
              <a:t>如视觉和文本</a:t>
            </a:r>
            <a:r>
              <a:rPr lang="en-US" altLang="zh-CN"/>
              <a:t>)</a:t>
            </a:r>
            <a:r>
              <a:rPr lang="zh-CN" altLang="en-US"/>
              <a:t>的特征分布存在显著差异，直接合并不同模态的相似度可能导致信息扭曲</a:t>
            </a:r>
            <a:endParaRPr lang="zh-CN" altLang="en-US"/>
          </a:p>
          <a:p>
            <a:r>
              <a:rPr lang="zh-CN" altLang="en-US"/>
              <a:t>交互噪音：用户可能误点击了与真实兴趣相似的商品，探索性行为可能涉及相关但非目标商品，账户共享时不同用户的兴趣可能有部分重叠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行为中的约束，定义了当前的行为节点学习过程不能包含下游行为的语义信息。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此外，我们将传统非图神经网络去噪方法</a:t>
            </a:r>
            <a:r>
              <a:rPr lang="en-US" altLang="zh-CN"/>
              <a:t>ADT</a:t>
            </a:r>
            <a:r>
              <a:rPr lang="zh-CN" altLang="en-US"/>
              <a:t>适配至多模态推荐系统，选用</a:t>
            </a:r>
            <a:r>
              <a:rPr lang="en-US" altLang="zh-CN"/>
              <a:t>FREEDOM</a:t>
            </a:r>
            <a:r>
              <a:rPr lang="zh-CN" altLang="en-US"/>
              <a:t>作为主干网络</a:t>
            </a:r>
            <a:r>
              <a:rPr lang="en-US" altLang="zh-CN"/>
              <a:t>——</a:t>
            </a:r>
            <a:r>
              <a:rPr lang="zh-CN" altLang="en-US"/>
              <a:t>因其不会引入额外结构组件而确保对比公平性，该方法记为</a:t>
            </a:r>
            <a:r>
              <a:rPr lang="en-US" altLang="zh-CN"/>
              <a:t>FREEDOM-ADT</a:t>
            </a:r>
            <a:r>
              <a:rPr lang="zh-CN" altLang="en-US"/>
              <a:t>。</a:t>
            </a:r>
            <a:r>
              <a:rPr lang="en-US" altLang="zh-CN"/>
              <a:t>w/o back.</a:t>
            </a:r>
            <a:r>
              <a:rPr lang="zh-CN" altLang="en-US"/>
              <a:t>：移除反向传播中的改进。</a:t>
            </a:r>
            <a:endParaRPr lang="en-US" altLang="zh-CN"/>
          </a:p>
          <a:p>
            <a:r>
              <a:rPr lang="en-US" altLang="zh-CN"/>
              <a:t>all sg.</a:t>
            </a:r>
            <a:r>
              <a:rPr lang="zh-CN" altLang="en-US"/>
              <a:t>：在反向传播中使用简单的停止梯度策略。</a:t>
            </a:r>
            <a:endParaRPr lang="en-US" altLang="zh-CN"/>
          </a:p>
          <a:p>
            <a:r>
              <a:rPr lang="en-US" altLang="zh-CN"/>
              <a:t>w/o fit.</a:t>
            </a:r>
            <a:r>
              <a:rPr lang="zh-CN" altLang="en-US"/>
              <a:t>：移除正向和反向传播中的改进。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分析了每个模型在</a:t>
            </a:r>
            <a:r>
              <a:rPr lang="en-US" altLang="zh-CN"/>
              <a:t>Baby</a:t>
            </a:r>
            <a:r>
              <a:rPr lang="zh-CN" altLang="en-US"/>
              <a:t>数据集上每轮训练的平均耗时（</a:t>
            </a:r>
            <a:r>
              <a:rPr lang="en-US" altLang="zh-CN"/>
              <a:t>Train-T</a:t>
            </a:r>
            <a:r>
              <a:rPr lang="zh-CN" altLang="en-US"/>
              <a:t>）、总收敛时间（</a:t>
            </a:r>
            <a:r>
              <a:rPr lang="en-US" altLang="zh-CN"/>
              <a:t>T-Conv</a:t>
            </a:r>
            <a:r>
              <a:rPr lang="zh-CN" altLang="en-US"/>
              <a:t>）以及平均推理时间（</a:t>
            </a:r>
            <a:r>
              <a:rPr lang="en-US" altLang="zh-CN"/>
              <a:t>Infer-T</a:t>
            </a:r>
            <a:r>
              <a:rPr lang="zh-CN" altLang="en-US"/>
              <a:t>）。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9.png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5.png"/><Relationship Id="rId7" Type="http://schemas.openxmlformats.org/officeDocument/2006/relationships/image" Target="../media/image3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976360" y="565912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5300" y="1447800"/>
            <a:ext cx="11261090" cy="556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Seeing Beyond Noise: Joint Graph Structure Evaluation and Denoising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Multimodal Recommendation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09100" y="530987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63670" y="5257800"/>
            <a:ext cx="4740910" cy="83883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indent="0" algn="ctr" fontAlgn="auto">
              <a:lnSpc>
                <a:spcPct val="15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None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.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indent="0" algn="ctr" fontAlgn="auto">
              <a:lnSpc>
                <a:spcPct val="15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19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135" y="2649220"/>
            <a:ext cx="10803890" cy="2205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20" y="1819275"/>
            <a:ext cx="1161796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828800"/>
            <a:ext cx="6045835" cy="2997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r="3706"/>
          <a:stretch>
            <a:fillRect/>
          </a:stretch>
        </p:blipFill>
        <p:spPr>
          <a:xfrm>
            <a:off x="6019800" y="1778000"/>
            <a:ext cx="584136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14926" y="30479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52492" y="49860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6019800" y="1905000"/>
            <a:ext cx="5843905" cy="30359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fontAlgn="auto"/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Semantic noise: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imilarity-based item graphs in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current models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produce inaccurate semantic connections due to preference diversity, the limitations of cosine similarity in high dimensions, and discrepancies in modal distribution, misleading user interest modeling.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endParaRPr lang="zh-CN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b="1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nteraction noise: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factors like mis-operations, exploratory behaviors, or account sharing introduce noise in user-item interactions, confusing the user interest modeling.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just" fontAlgn="auto"/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066800"/>
            <a:ext cx="5709285" cy="55168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5405" y="-152273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88052" y="7589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591185"/>
            <a:ext cx="8069580" cy="6277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 r="33996" b="5778"/>
          <a:stretch>
            <a:fillRect/>
          </a:stretch>
        </p:blipFill>
        <p:spPr>
          <a:xfrm>
            <a:off x="76200" y="1143000"/>
            <a:ext cx="6324600" cy="548767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rcRect t="8654"/>
          <a:stretch>
            <a:fillRect/>
          </a:stretch>
        </p:blipFill>
        <p:spPr>
          <a:xfrm>
            <a:off x="8915400" y="1631315"/>
            <a:ext cx="2919730" cy="301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509395"/>
            <a:ext cx="1974850" cy="5226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3352800"/>
            <a:ext cx="3830955" cy="44069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9400" y="2209800"/>
            <a:ext cx="4789805" cy="38862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6375" y="4648200"/>
            <a:ext cx="4862830" cy="92837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5638800"/>
            <a:ext cx="3850005" cy="75311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6705600" y="2849880"/>
            <a:ext cx="3121660" cy="307340"/>
            <a:chOff x="10680" y="4760"/>
            <a:chExt cx="4916" cy="48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4"/>
            <a:srcRect t="3857" r="391" b="4683"/>
            <a:stretch>
              <a:fillRect/>
            </a:stretch>
          </p:blipFill>
          <p:spPr>
            <a:xfrm>
              <a:off x="11880" y="4760"/>
              <a:ext cx="3716" cy="484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5"/>
            <a:srcRect t="3333"/>
            <a:stretch>
              <a:fillRect/>
            </a:stretch>
          </p:blipFill>
          <p:spPr>
            <a:xfrm>
              <a:off x="10680" y="4800"/>
              <a:ext cx="1114" cy="435"/>
            </a:xfrm>
            <a:prstGeom prst="rect">
              <a:avLst/>
            </a:prstGeom>
          </p:spPr>
        </p:pic>
      </p:grpSp>
      <p:grpSp>
        <p:nvGrpSpPr>
          <p:cNvPr id="43" name="组合 42"/>
          <p:cNvGrpSpPr/>
          <p:nvPr/>
        </p:nvGrpSpPr>
        <p:grpSpPr>
          <a:xfrm>
            <a:off x="6720840" y="3988435"/>
            <a:ext cx="1804670" cy="445135"/>
            <a:chOff x="10800" y="6240"/>
            <a:chExt cx="3040" cy="84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800" y="6480"/>
              <a:ext cx="1572" cy="518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7"/>
            <a:srcRect b="3754"/>
            <a:stretch>
              <a:fillRect/>
            </a:stretch>
          </p:blipFill>
          <p:spPr>
            <a:xfrm>
              <a:off x="12240" y="6240"/>
              <a:ext cx="1600" cy="8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l="34195" t="28783" r="33996" b="5778"/>
          <a:stretch>
            <a:fillRect/>
          </a:stretch>
        </p:blipFill>
        <p:spPr>
          <a:xfrm>
            <a:off x="1600200" y="1676400"/>
            <a:ext cx="3048000" cy="38112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1310" y="1676400"/>
            <a:ext cx="5292090" cy="79121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2743200"/>
            <a:ext cx="5300980" cy="82931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600" y="4191000"/>
            <a:ext cx="5040630" cy="1836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133600"/>
            <a:ext cx="5840095" cy="8604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rcRect l="66004"/>
          <a:stretch>
            <a:fillRect/>
          </a:stretch>
        </p:blipFill>
        <p:spPr>
          <a:xfrm>
            <a:off x="1143000" y="838200"/>
            <a:ext cx="3257550" cy="58242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515" y="3429000"/>
            <a:ext cx="5071745" cy="545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" y="1524000"/>
            <a:ext cx="11857990" cy="45218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40560"/>
            <a:ext cx="6163945" cy="2771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76400"/>
            <a:ext cx="6096000" cy="3011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1676400"/>
            <a:ext cx="6800215" cy="42951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2772</Words>
  <Application>WPS 演示</Application>
  <PresentationFormat>On-screen Show (4:3)</PresentationFormat>
  <Paragraphs>169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63</cp:revision>
  <dcterms:created xsi:type="dcterms:W3CDTF">2023-09-17T03:47:00Z</dcterms:created>
  <dcterms:modified xsi:type="dcterms:W3CDTF">2025-06-19T11:57:15Z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2023-09-25T08:00:00Z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2052-12.1.0.21541</vt:lpwstr>
  </property>
</Properties>
</file>